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3"/>
  </p:notesMasterIdLst>
  <p:sldIdLst>
    <p:sldId id="261" r:id="rId2"/>
  </p:sldIdLst>
  <p:sldSz cx="7775575" cy="10907713"/>
  <p:notesSz cx="6735763" cy="9866313"/>
  <p:defaultTextStyle>
    <a:defPPr>
      <a:defRPr lang="ja-JP"/>
    </a:defPPr>
    <a:lvl1pPr marL="0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35">
          <p15:clr>
            <a:srgbClr val="A4A3A4"/>
          </p15:clr>
        </p15:guide>
        <p15:guide id="2" pos="244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6C00"/>
    <a:srgbClr val="7EBE33"/>
    <a:srgbClr val="906E30"/>
    <a:srgbClr val="A4723A"/>
    <a:srgbClr val="664724"/>
    <a:srgbClr val="645226"/>
    <a:srgbClr val="640000"/>
    <a:srgbClr val="3E0000"/>
    <a:srgbClr val="FFC0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2" d="100"/>
          <a:sy n="52" d="100"/>
        </p:scale>
        <p:origin x="2172" y="90"/>
      </p:cViewPr>
      <p:guideLst>
        <p:guide orient="horz" pos="3435"/>
        <p:guide pos="244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18830" cy="495029"/>
          </a:xfrm>
          <a:prstGeom prst="rect">
            <a:avLst/>
          </a:prstGeom>
        </p:spPr>
        <p:txBody>
          <a:bodyPr vert="horz" lIns="90782" tIns="45391" rIns="90782" bIns="45391" rtlCol="0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6" y="0"/>
            <a:ext cx="2918830" cy="495029"/>
          </a:xfrm>
          <a:prstGeom prst="rect">
            <a:avLst/>
          </a:prstGeom>
        </p:spPr>
        <p:txBody>
          <a:bodyPr vert="horz" lIns="90782" tIns="45391" rIns="90782" bIns="45391" rtlCol="0"/>
          <a:lstStyle>
            <a:lvl1pPr algn="r">
              <a:defRPr sz="1100"/>
            </a:lvl1pPr>
          </a:lstStyle>
          <a:p>
            <a:fld id="{70F99883-74AE-4A2C-81B7-5B86A08198C0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81225" y="1231900"/>
            <a:ext cx="2373313" cy="3332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82" tIns="45391" rIns="90782" bIns="45391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4"/>
            <a:ext cx="5388610" cy="3884860"/>
          </a:xfrm>
          <a:prstGeom prst="rect">
            <a:avLst/>
          </a:prstGeom>
        </p:spPr>
        <p:txBody>
          <a:bodyPr vert="horz" lIns="90782" tIns="45391" rIns="90782" bIns="45391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371288"/>
            <a:ext cx="2918830" cy="495028"/>
          </a:xfrm>
          <a:prstGeom prst="rect">
            <a:avLst/>
          </a:prstGeom>
        </p:spPr>
        <p:txBody>
          <a:bodyPr vert="horz" lIns="90782" tIns="45391" rIns="90782" bIns="45391" rtlCol="0" anchor="b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6" y="9371288"/>
            <a:ext cx="2918830" cy="495028"/>
          </a:xfrm>
          <a:prstGeom prst="rect">
            <a:avLst/>
          </a:prstGeom>
        </p:spPr>
        <p:txBody>
          <a:bodyPr vert="horz" lIns="90782" tIns="45391" rIns="90782" bIns="45391" rtlCol="0" anchor="b"/>
          <a:lstStyle>
            <a:lvl1pPr algn="r">
              <a:defRPr sz="1100"/>
            </a:lvl1pPr>
          </a:lstStyle>
          <a:p>
            <a:fld id="{ACD93CC5-A9B8-46A1-B8C3-70AA73E05D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0022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3168" y="1785129"/>
            <a:ext cx="6609239" cy="3797500"/>
          </a:xfrm>
          <a:prstGeom prst="rect">
            <a:avLst/>
          </a:prstGeom>
        </p:spPr>
        <p:txBody>
          <a:bodyPr anchor="b"/>
          <a:lstStyle>
            <a:lvl1pPr algn="ctr"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947" y="5729075"/>
            <a:ext cx="5831681" cy="263350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41"/>
            </a:lvl1pPr>
            <a:lvl2pPr marL="388757" indent="0" algn="ctr">
              <a:buNone/>
              <a:defRPr sz="1701"/>
            </a:lvl2pPr>
            <a:lvl3pPr marL="777514" indent="0" algn="ctr">
              <a:buNone/>
              <a:defRPr sz="1531"/>
            </a:lvl3pPr>
            <a:lvl4pPr marL="1166271" indent="0" algn="ctr">
              <a:buNone/>
              <a:defRPr sz="1360"/>
            </a:lvl4pPr>
            <a:lvl5pPr marL="1555029" indent="0" algn="ctr">
              <a:buNone/>
              <a:defRPr sz="1360"/>
            </a:lvl5pPr>
            <a:lvl6pPr marL="1943786" indent="0" algn="ctr">
              <a:buNone/>
              <a:defRPr sz="1360"/>
            </a:lvl6pPr>
            <a:lvl7pPr marL="2332543" indent="0" algn="ctr">
              <a:buNone/>
              <a:defRPr sz="1360"/>
            </a:lvl7pPr>
            <a:lvl8pPr marL="2721300" indent="0" algn="ctr">
              <a:buNone/>
              <a:defRPr sz="1360"/>
            </a:lvl8pPr>
            <a:lvl9pPr marL="3110057" indent="0" algn="ctr">
              <a:buNone/>
              <a:defRPr sz="136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4A3B7E-DD21-4048-88F3-59665D8E8CD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1/19/2026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903F17-9641-4B84-A974-7D55D06F189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0892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988" y="2903538"/>
            <a:ext cx="6705600" cy="69215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294DBB-917B-4186-A703-7409F7CF8E5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1/19/2026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2B72EE-4B45-425F-B500-026DA88CB77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652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4396" y="580735"/>
            <a:ext cx="1676608" cy="9243783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571" y="580735"/>
            <a:ext cx="4932630" cy="924378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4D20DD-EE55-4DDE-BB8B-8D151B9371C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1/19/2026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60586A-009D-4946-86B1-6BEB0D580BF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2806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32877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4988" y="2903538"/>
            <a:ext cx="6705600" cy="69215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E7DE13-46BE-4B37-9FBB-8FA2A87D722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1/19/2026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7FC707-0A99-4B85-9C38-B64E72987C1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5207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522" y="2719357"/>
            <a:ext cx="6706433" cy="4537305"/>
          </a:xfrm>
          <a:prstGeom prst="rect">
            <a:avLst/>
          </a:prstGeom>
        </p:spPr>
        <p:txBody>
          <a:bodyPr anchor="b"/>
          <a:lstStyle>
            <a:lvl1pPr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522" y="7299586"/>
            <a:ext cx="6706433" cy="23860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41">
                <a:solidFill>
                  <a:schemeClr val="tx1"/>
                </a:solidFill>
              </a:defRPr>
            </a:lvl1pPr>
            <a:lvl2pPr marL="388757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2pPr>
            <a:lvl3pPr marL="777514" indent="0">
              <a:buNone/>
              <a:defRPr sz="1531">
                <a:solidFill>
                  <a:schemeClr val="tx1">
                    <a:tint val="75000"/>
                  </a:schemeClr>
                </a:solidFill>
              </a:defRPr>
            </a:lvl3pPr>
            <a:lvl4pPr marL="1166271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5029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786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2543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13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10057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84D596-71CB-401C-BE2A-FF96587D8E9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1/19/2026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9CCBC2-8C21-4C9A-A2A0-C4F7CFD13B6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2403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71" y="2903673"/>
            <a:ext cx="3304619" cy="692084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6385" y="2903673"/>
            <a:ext cx="3304619" cy="692084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3FDC24-657B-46BD-9F76-F6EB56EE60B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1/19/2026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8B99DA-1B7B-4D03-B44C-EA0B6BFD2A8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3169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580737"/>
            <a:ext cx="6706433" cy="210832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584" y="2673905"/>
            <a:ext cx="3289432" cy="13104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584" y="3984345"/>
            <a:ext cx="3289432" cy="58603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6385" y="2673905"/>
            <a:ext cx="3305632" cy="13104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6385" y="3984345"/>
            <a:ext cx="3305632" cy="58603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244564-11C5-49CA-A6C6-0EFA5B9EEF5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1/19/2026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0FB411-F8C4-4E71-AA2F-EFB8BA58573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328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3C5F0A-E814-4F5B-8509-4826EF6EAFA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1/19/2026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C3135D-753B-4641-9B40-F5C756AB03B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5906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49F838-D727-4C3D-981F-C91357BA972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1/19/2026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37CFDE-7B0F-4037-894D-A6CABA6358C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6309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  <a:prstGeom prst="rect">
            <a:avLst/>
          </a:prstGeo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5632" y="1570511"/>
            <a:ext cx="3936385" cy="7751546"/>
          </a:xfrm>
          <a:prstGeom prst="rect">
            <a:avLst/>
          </a:prstGeom>
        </p:spPr>
        <p:txBody>
          <a:bodyPr/>
          <a:lstStyle>
            <a:lvl1pPr>
              <a:defRPr sz="2721"/>
            </a:lvl1pPr>
            <a:lvl2pPr>
              <a:defRPr sz="2381"/>
            </a:lvl2pPr>
            <a:lvl3pPr>
              <a:defRPr sz="2041"/>
            </a:lvl3pPr>
            <a:lvl4pPr>
              <a:defRPr sz="1701"/>
            </a:lvl4pPr>
            <a:lvl5pPr>
              <a:defRPr sz="1701"/>
            </a:lvl5pPr>
            <a:lvl6pPr>
              <a:defRPr sz="1701"/>
            </a:lvl6pPr>
            <a:lvl7pPr>
              <a:defRPr sz="1701"/>
            </a:lvl7pPr>
            <a:lvl8pPr>
              <a:defRPr sz="1701"/>
            </a:lvl8pPr>
            <a:lvl9pPr>
              <a:defRPr sz="1701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578700-CC02-43A7-8D67-617F0C9B34C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1/19/2026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7CBD56-090A-4AA6-BB18-0A87B6BE424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1046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  <a:prstGeom prst="rect">
            <a:avLst/>
          </a:prstGeo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5632" y="1570511"/>
            <a:ext cx="3936385" cy="7751546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721"/>
            </a:lvl1pPr>
            <a:lvl2pPr marL="388757" indent="0">
              <a:buNone/>
              <a:defRPr sz="2381"/>
            </a:lvl2pPr>
            <a:lvl3pPr marL="777514" indent="0">
              <a:buNone/>
              <a:defRPr sz="2041"/>
            </a:lvl3pPr>
            <a:lvl4pPr marL="1166271" indent="0">
              <a:buNone/>
              <a:defRPr sz="1701"/>
            </a:lvl4pPr>
            <a:lvl5pPr marL="1555029" indent="0">
              <a:buNone/>
              <a:defRPr sz="1701"/>
            </a:lvl5pPr>
            <a:lvl6pPr marL="1943786" indent="0">
              <a:buNone/>
              <a:defRPr sz="1701"/>
            </a:lvl6pPr>
            <a:lvl7pPr marL="2332543" indent="0">
              <a:buNone/>
              <a:defRPr sz="1701"/>
            </a:lvl7pPr>
            <a:lvl8pPr marL="2721300" indent="0">
              <a:buNone/>
              <a:defRPr sz="1701"/>
            </a:lvl8pPr>
            <a:lvl9pPr marL="3110057" indent="0">
              <a:buNone/>
              <a:defRPr sz="1701"/>
            </a:lvl9pPr>
          </a:lstStyle>
          <a:p>
            <a:pPr lvl="0"/>
            <a:r>
              <a:rPr lang="ja-JP" altLang="en-US" noProof="0"/>
              <a:t>図を追加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CF08AA-2110-42CD-8773-E3A4EF59A3C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1/19/2026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69A334-02AD-4810-8742-6DB93C5EA25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4634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4746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</p:sldLayoutIdLst>
  <p:txStyles>
    <p:titleStyle>
      <a:lvl1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2pPr>
      <a:lvl3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3pPr>
      <a:lvl4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4pPr>
      <a:lvl5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5pPr>
      <a:lvl6pPr marL="4572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6pPr>
      <a:lvl7pPr marL="9144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7pPr>
      <a:lvl8pPr marL="13716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8pPr>
      <a:lvl9pPr marL="18288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9pPr>
    </p:titleStyle>
    <p:bodyStyle>
      <a:lvl1pPr marL="193675" indent="-193675" algn="l" defTabSz="776288" rtl="0" fontAlgn="base">
        <a:lnSpc>
          <a:spcPct val="90000"/>
        </a:lnSpc>
        <a:spcBef>
          <a:spcPts val="850"/>
        </a:spcBef>
        <a:spcAft>
          <a:spcPct val="0"/>
        </a:spcAft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2613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488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747838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138164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526922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915679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3044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1pPr>
      <a:lvl2pPr marL="3887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2pPr>
      <a:lvl3pPr marL="777514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3pPr>
      <a:lvl4pPr marL="1166271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555029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1943786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332543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72130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1100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図 3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1627" y="-18095"/>
            <a:ext cx="7861311" cy="10908000"/>
          </a:xfrm>
          <a:prstGeom prst="rect">
            <a:avLst/>
          </a:prstGeom>
        </p:spPr>
      </p:pic>
      <p:sp>
        <p:nvSpPr>
          <p:cNvPr id="3" name="正方形/長方形 2"/>
          <p:cNvSpPr/>
          <p:nvPr/>
        </p:nvSpPr>
        <p:spPr>
          <a:xfrm>
            <a:off x="1423232" y="1190560"/>
            <a:ext cx="48253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b="1" dirty="0">
                <a:solidFill>
                  <a:srgbClr val="7EBE3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福山市家族介護者等交流支援事業</a:t>
            </a:r>
          </a:p>
        </p:txBody>
      </p:sp>
      <p:sp>
        <p:nvSpPr>
          <p:cNvPr id="4" name="正方形/長方形 3"/>
          <p:cNvSpPr/>
          <p:nvPr/>
        </p:nvSpPr>
        <p:spPr>
          <a:xfrm>
            <a:off x="1499108" y="2511402"/>
            <a:ext cx="622797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～オムツの種類、あて方について知ろう～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309717" y="5247405"/>
            <a:ext cx="1923240" cy="1200329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ja-JP" altLang="en-US" sz="28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要予約</a:t>
            </a:r>
            <a:endParaRPr lang="en-US" altLang="ja-JP" sz="2800" dirty="0">
              <a:solidFill>
                <a:schemeClr val="bg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ctr"/>
            <a:endParaRPr lang="zh-TW" altLang="en-US" sz="1400" dirty="0">
              <a:solidFill>
                <a:schemeClr val="bg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ctr"/>
            <a:r>
              <a:rPr lang="ja-JP" altLang="en-US" sz="28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参加無料</a:t>
            </a:r>
          </a:p>
        </p:txBody>
      </p:sp>
      <p:sp>
        <p:nvSpPr>
          <p:cNvPr id="6" name="正方形/長方形 5"/>
          <p:cNvSpPr/>
          <p:nvPr/>
        </p:nvSpPr>
        <p:spPr>
          <a:xfrm>
            <a:off x="3470044" y="5209670"/>
            <a:ext cx="4443096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6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２月１９日</a:t>
            </a:r>
            <a:r>
              <a:rPr lang="en-US" altLang="ja-JP" sz="26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(</a:t>
            </a:r>
            <a:r>
              <a:rPr lang="ja-JP" altLang="en-US" sz="26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木</a:t>
            </a:r>
            <a:r>
              <a:rPr lang="en-US" altLang="ja-JP" sz="26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)13</a:t>
            </a:r>
            <a:r>
              <a:rPr lang="ja-JP" altLang="en-US" sz="26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：</a:t>
            </a:r>
            <a:r>
              <a:rPr lang="en-US" altLang="ja-JP" sz="26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30</a:t>
            </a:r>
            <a:r>
              <a:rPr lang="ja-JP" altLang="en-US" sz="26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～</a:t>
            </a:r>
            <a:r>
              <a:rPr lang="en-US" altLang="ja-JP" sz="26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15</a:t>
            </a:r>
            <a:r>
              <a:rPr lang="ja-JP" altLang="en-US" sz="26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：</a:t>
            </a:r>
            <a:r>
              <a:rPr lang="en-US" altLang="ja-JP" sz="26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30</a:t>
            </a:r>
            <a:endParaRPr lang="ja-JP" altLang="en-US" sz="26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3575034" y="5762905"/>
            <a:ext cx="4152045" cy="759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600"/>
              </a:lnSpc>
            </a:pPr>
            <a:r>
              <a:rPr lang="ja-JP" altLang="en-US" sz="26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常金丸交流館</a:t>
            </a:r>
          </a:p>
          <a:p>
            <a:pPr>
              <a:lnSpc>
                <a:spcPts val="2600"/>
              </a:lnSpc>
            </a:pPr>
            <a:r>
              <a:rPr lang="ja-JP" altLang="en-US" sz="24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（福山市新市町金丸４１４番地）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862931" y="7097381"/>
            <a:ext cx="4655204" cy="16636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3200"/>
              </a:lnSpc>
            </a:pPr>
            <a:r>
              <a:rPr lang="ja-JP" altLang="en-US" sz="1100" dirty="0">
                <a:solidFill>
                  <a:srgbClr val="EC6C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●オムツの選び方は？</a:t>
            </a:r>
            <a:endParaRPr lang="ja-JP" altLang="en-US" sz="15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>
              <a:lnSpc>
                <a:spcPts val="3200"/>
              </a:lnSpc>
            </a:pPr>
            <a:r>
              <a:rPr lang="ja-JP" altLang="en-US" sz="1100" dirty="0">
                <a:solidFill>
                  <a:srgbClr val="EC6C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●</a:t>
            </a:r>
            <a:r>
              <a:rPr lang="ja-JP" altLang="en-US" sz="1500" dirty="0">
                <a:solidFill>
                  <a:srgbClr val="EC6C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オムツってどこで買えばいいの？</a:t>
            </a:r>
            <a:endParaRPr lang="ja-JP" altLang="en-US" sz="15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>
              <a:lnSpc>
                <a:spcPts val="3200"/>
              </a:lnSpc>
            </a:pPr>
            <a:r>
              <a:rPr lang="ja-JP" altLang="en-US" sz="1100" dirty="0">
                <a:solidFill>
                  <a:srgbClr val="EC6C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●</a:t>
            </a:r>
            <a:r>
              <a:rPr lang="ja-JP" altLang="en-US" sz="1500" dirty="0">
                <a:solidFill>
                  <a:srgbClr val="EC6C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オムツが漏れない為にはそうしたらいいの？</a:t>
            </a:r>
          </a:p>
          <a:p>
            <a:pPr>
              <a:lnSpc>
                <a:spcPts val="3200"/>
              </a:lnSpc>
            </a:pPr>
            <a:r>
              <a:rPr lang="ja-JP" altLang="en-US" sz="15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実技を含めた体験型で講習になります。</a:t>
            </a:r>
          </a:p>
        </p:txBody>
      </p:sp>
      <p:sp>
        <p:nvSpPr>
          <p:cNvPr id="9" name="正方形/長方形 8"/>
          <p:cNvSpPr/>
          <p:nvPr/>
        </p:nvSpPr>
        <p:spPr>
          <a:xfrm>
            <a:off x="5208849" y="7421049"/>
            <a:ext cx="143865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1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講師：ライフプランナー　</a:t>
            </a:r>
          </a:p>
          <a:p>
            <a:pPr algn="ctr"/>
            <a:r>
              <a:rPr lang="ja-JP" altLang="en-US" sz="1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鈴木 健太</a:t>
            </a:r>
          </a:p>
        </p:txBody>
      </p:sp>
      <p:sp>
        <p:nvSpPr>
          <p:cNvPr id="12" name="正方形/長方形 11"/>
          <p:cNvSpPr/>
          <p:nvPr/>
        </p:nvSpPr>
        <p:spPr>
          <a:xfrm>
            <a:off x="429695" y="10064607"/>
            <a:ext cx="106941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9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お申込みは</a:t>
            </a:r>
          </a:p>
          <a:p>
            <a:r>
              <a:rPr lang="ja-JP" altLang="en-US" sz="9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お電話かメールで</a:t>
            </a:r>
          </a:p>
        </p:txBody>
      </p:sp>
      <p:sp>
        <p:nvSpPr>
          <p:cNvPr id="13" name="正方形/長方形 12"/>
          <p:cNvSpPr/>
          <p:nvPr/>
        </p:nvSpPr>
        <p:spPr>
          <a:xfrm>
            <a:off x="1744954" y="10134377"/>
            <a:ext cx="401072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0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TEL</a:t>
            </a:r>
            <a:endParaRPr lang="ja-JP" altLang="en-US" sz="1000" dirty="0">
              <a:solidFill>
                <a:schemeClr val="bg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2075272" y="10088210"/>
            <a:ext cx="165301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6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０３</a:t>
            </a:r>
            <a:r>
              <a:rPr lang="en-US" altLang="ja-JP" sz="16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-</a:t>
            </a:r>
            <a:r>
              <a:rPr lang="ja-JP" altLang="en-US" sz="16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１２３４</a:t>
            </a:r>
            <a:r>
              <a:rPr lang="en-US" altLang="ja-JP" sz="16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-</a:t>
            </a:r>
            <a:r>
              <a:rPr lang="ja-JP" altLang="en-US" sz="16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１１１１</a:t>
            </a:r>
          </a:p>
        </p:txBody>
      </p:sp>
      <p:sp>
        <p:nvSpPr>
          <p:cNvPr id="15" name="正方形/長方形 14"/>
          <p:cNvSpPr/>
          <p:nvPr/>
        </p:nvSpPr>
        <p:spPr>
          <a:xfrm>
            <a:off x="3835912" y="10134377"/>
            <a:ext cx="46358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0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MAIL</a:t>
            </a:r>
            <a:endParaRPr lang="ja-JP" altLang="en-US" sz="1000" dirty="0">
              <a:solidFill>
                <a:schemeClr val="bg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4203684" y="10126682"/>
            <a:ext cx="1487908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100" dirty="0" err="1">
                <a:ea typeface="HGPｺﾞｼｯｸE" panose="020B0900000000000000" pitchFamily="50" charset="-128"/>
              </a:rPr>
              <a:t>askul</a:t>
            </a:r>
            <a:r>
              <a:rPr lang="en-US" altLang="ja-JP" sz="1100" dirty="0">
                <a:ea typeface="HGPｺﾞｼｯｸE" panose="020B0900000000000000" pitchFamily="50" charset="-128"/>
              </a:rPr>
              <a:t>@:××××××</a:t>
            </a:r>
            <a:endParaRPr lang="ja-JP" altLang="en-US" sz="1100" dirty="0">
              <a:ea typeface="HGPｺﾞｼｯｸE" panose="020B0900000000000000" pitchFamily="50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775311" y="10134377"/>
            <a:ext cx="174438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0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主催：アスクル税理士事務所</a:t>
            </a:r>
          </a:p>
        </p:txBody>
      </p:sp>
      <p:sp>
        <p:nvSpPr>
          <p:cNvPr id="28" name="正方形/長方形 27"/>
          <p:cNvSpPr/>
          <p:nvPr/>
        </p:nvSpPr>
        <p:spPr>
          <a:xfrm>
            <a:off x="1966505" y="5189684"/>
            <a:ext cx="1365933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26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［日時］</a:t>
            </a:r>
          </a:p>
        </p:txBody>
      </p:sp>
      <p:sp>
        <p:nvSpPr>
          <p:cNvPr id="29" name="正方形/長方形 28"/>
          <p:cNvSpPr/>
          <p:nvPr/>
        </p:nvSpPr>
        <p:spPr>
          <a:xfrm>
            <a:off x="1985166" y="5706922"/>
            <a:ext cx="1365933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26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［場所］</a:t>
            </a:r>
          </a:p>
        </p:txBody>
      </p:sp>
      <p:cxnSp>
        <p:nvCxnSpPr>
          <p:cNvPr id="35" name="直線コネクタ 34"/>
          <p:cNvCxnSpPr/>
          <p:nvPr/>
        </p:nvCxnSpPr>
        <p:spPr>
          <a:xfrm>
            <a:off x="995008" y="7491413"/>
            <a:ext cx="3208676" cy="0"/>
          </a:xfrm>
          <a:prstGeom prst="line">
            <a:avLst/>
          </a:prstGeom>
          <a:ln w="12700">
            <a:solidFill>
              <a:srgbClr val="EC6C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コネクタ 35"/>
          <p:cNvCxnSpPr/>
          <p:nvPr/>
        </p:nvCxnSpPr>
        <p:spPr>
          <a:xfrm>
            <a:off x="995008" y="7897365"/>
            <a:ext cx="3800830" cy="0"/>
          </a:xfrm>
          <a:prstGeom prst="line">
            <a:avLst/>
          </a:prstGeom>
          <a:ln w="12700">
            <a:solidFill>
              <a:srgbClr val="EC6C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線コネクタ 36"/>
          <p:cNvCxnSpPr>
            <a:cxnSpLocks/>
          </p:cNvCxnSpPr>
          <p:nvPr/>
        </p:nvCxnSpPr>
        <p:spPr>
          <a:xfrm>
            <a:off x="1185514" y="8300272"/>
            <a:ext cx="3557936" cy="0"/>
          </a:xfrm>
          <a:prstGeom prst="line">
            <a:avLst/>
          </a:prstGeom>
          <a:ln w="12700">
            <a:solidFill>
              <a:srgbClr val="EC6C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55A718C-132B-0F45-E66D-5707E375E591}"/>
              </a:ext>
            </a:extLst>
          </p:cNvPr>
          <p:cNvSpPr txBox="1"/>
          <p:nvPr/>
        </p:nvSpPr>
        <p:spPr>
          <a:xfrm>
            <a:off x="391329" y="1728079"/>
            <a:ext cx="70831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ひとりひとりに合せた排泄ケア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C98DE64-32E4-C9E7-6F25-AD089A68C526}"/>
              </a:ext>
            </a:extLst>
          </p:cNvPr>
          <p:cNvSpPr/>
          <p:nvPr/>
        </p:nvSpPr>
        <p:spPr>
          <a:xfrm>
            <a:off x="309717" y="6838998"/>
            <a:ext cx="7151517" cy="278607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0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［</a:t>
            </a:r>
            <a:r>
              <a:rPr lang="ja-JP" altLang="en-US" sz="18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内容］</a:t>
            </a:r>
            <a:endParaRPr lang="en-US" altLang="ja-JP" sz="18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8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１３：３０～　　講座「ひとりひとりに合せた排泄ケア」</a:t>
            </a:r>
            <a:endParaRPr lang="en-US" altLang="ja-JP" sz="18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8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 ～実際にオムツの当て方を体験しよう～</a:t>
            </a:r>
            <a:endParaRPr lang="en-US" altLang="ja-JP" sz="18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8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 講師　王子ネピア株式会社　</a:t>
            </a:r>
            <a:endParaRPr lang="en-US" altLang="ja-JP" sz="18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8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 オムツカウンセラー　坂本　千恵さん</a:t>
            </a:r>
            <a:endParaRPr lang="en-US" altLang="ja-JP" sz="18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8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１４：３０～　  交流会　　～介護の不安や悩みなど話しましょう～</a:t>
            </a:r>
            <a:endParaRPr lang="en-US" altLang="ja-JP" sz="18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8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［対象者］</a:t>
            </a:r>
            <a:endParaRPr lang="en-US" altLang="ja-JP" sz="18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8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高齢者を介護している家族、介護経験者、介護を行う可能性のある方（当事者と一緒に参加も可能です）</a:t>
            </a:r>
            <a:endParaRPr lang="en-US" altLang="ja-JP" sz="18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C6A579E6-8810-F707-EDB5-89CA4240422A}"/>
              </a:ext>
            </a:extLst>
          </p:cNvPr>
          <p:cNvSpPr/>
          <p:nvPr/>
        </p:nvSpPr>
        <p:spPr>
          <a:xfrm>
            <a:off x="309717" y="9743113"/>
            <a:ext cx="7151517" cy="100887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8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8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申し込み・お問い合わせ</a:t>
            </a:r>
            <a:r>
              <a:rPr kumimoji="1" lang="en-US" altLang="ja-JP" sz="18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  <a:p>
            <a:pPr algn="ctr"/>
            <a:r>
              <a:rPr kumimoji="1" lang="ja-JP" altLang="en-US" sz="18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福山市地域包括支援センター新市</a:t>
            </a:r>
            <a:r>
              <a:rPr lang="ja-JP" altLang="en-US" sz="18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担当：千葉・三吉</a:t>
            </a:r>
            <a:endParaRPr lang="en-US" altLang="ja-JP" sz="18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sz="18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電話　０８４７</a:t>
            </a:r>
            <a:r>
              <a:rPr kumimoji="1" lang="en-US" altLang="ja-JP" sz="18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-</a:t>
            </a:r>
            <a:r>
              <a:rPr kumimoji="1" lang="ja-JP" altLang="en-US" sz="18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５１</a:t>
            </a:r>
            <a:r>
              <a:rPr kumimoji="1" lang="en-US" altLang="ja-JP" sz="18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-</a:t>
            </a:r>
            <a:r>
              <a:rPr kumimoji="1" lang="ja-JP" altLang="en-US" sz="18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３２２２</a:t>
            </a:r>
            <a:r>
              <a:rPr kumimoji="1" lang="en-US" altLang="ja-JP" sz="18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kumimoji="1" lang="ja-JP" altLang="en-US" sz="18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締め切り２</a:t>
            </a:r>
            <a:r>
              <a:rPr kumimoji="1" lang="en-US" altLang="ja-JP" sz="18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/5</a:t>
            </a:r>
            <a:r>
              <a:rPr kumimoji="1" lang="ja-JP" altLang="en-US" sz="18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まで</a:t>
            </a:r>
            <a:r>
              <a:rPr kumimoji="1" lang="en-US" altLang="ja-JP" sz="18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endParaRPr kumimoji="1" lang="ja-JP" altLang="en-US" sz="18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5BF58412-1AC9-0EA5-518E-8B9531FEDAFF}"/>
              </a:ext>
            </a:extLst>
          </p:cNvPr>
          <p:cNvSpPr txBox="1"/>
          <p:nvPr/>
        </p:nvSpPr>
        <p:spPr>
          <a:xfrm>
            <a:off x="3476676" y="4901129"/>
            <a:ext cx="2185697" cy="4010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2026</a:t>
            </a:r>
            <a:r>
              <a:rPr kumimoji="1" lang="ja-JP" altLang="en-US" sz="20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年</a:t>
            </a:r>
            <a:r>
              <a:rPr kumimoji="1" lang="en-US" altLang="ja-JP" sz="20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(</a:t>
            </a:r>
            <a:r>
              <a:rPr kumimoji="1" lang="ja-JP" altLang="en-US" sz="20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令和</a:t>
            </a:r>
            <a:r>
              <a:rPr lang="en-US" altLang="ja-JP" sz="20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8</a:t>
            </a:r>
            <a:r>
              <a:rPr lang="ja-JP" altLang="en-US" sz="20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年</a:t>
            </a:r>
            <a:r>
              <a:rPr lang="en-US" altLang="ja-JP" sz="20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)</a:t>
            </a:r>
            <a:endParaRPr kumimoji="1" lang="ja-JP" altLang="en-US" sz="20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79290052"/>
      </p:ext>
    </p:extLst>
  </p:cSld>
  <p:clrMapOvr>
    <a:masterClrMapping/>
  </p:clrMapOvr>
</p:sld>
</file>

<file path=ppt/theme/theme1.xml><?xml version="1.0" encoding="utf-8"?>
<a:theme xmlns:a="http://schemas.openxmlformats.org/drawingml/2006/main" name="1_ガイド入りテンプレートサンプル20130531三木さん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5.potx" id="{3F8E5C06-014F-4A13-A3C7-E133BECAFD1E}" vid="{BD152B00-4CFD-4022-8208-530F7579D794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51</Template>
  <TotalTime>385</TotalTime>
  <Words>230</Words>
  <Application>Microsoft Office PowerPoint</Application>
  <PresentationFormat>ユーザー設定</PresentationFormat>
  <Paragraphs>36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BIZ UDPゴシック</vt:lpstr>
      <vt:lpstr>HGPｺﾞｼｯｸE</vt:lpstr>
      <vt:lpstr>HG丸ｺﾞｼｯｸM-PRO</vt:lpstr>
      <vt:lpstr>Arial</vt:lpstr>
      <vt:lpstr>Calibri</vt:lpstr>
      <vt:lpstr>Calibri Light</vt:lpstr>
      <vt:lpstr>1_ガイド入りテンプレートサンプル20130531三木さん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赤星真人(d006033)</dc:creator>
  <cp:lastModifiedBy>houkatsu-4</cp:lastModifiedBy>
  <cp:revision>33</cp:revision>
  <cp:lastPrinted>2026-01-19T08:26:42Z</cp:lastPrinted>
  <dcterms:created xsi:type="dcterms:W3CDTF">2013-08-07T01:16:52Z</dcterms:created>
  <dcterms:modified xsi:type="dcterms:W3CDTF">2026-01-19T08:30:39Z</dcterms:modified>
</cp:coreProperties>
</file>